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93" r:id="rId25"/>
    <p:sldId id="294" r:id="rId26"/>
    <p:sldId id="296" r:id="rId27"/>
    <p:sldId id="297" r:id="rId28"/>
    <p:sldId id="298" r:id="rId29"/>
    <p:sldId id="279" r:id="rId30"/>
    <p:sldId id="280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6" autoAdjust="0"/>
    <p:restoredTop sz="94660"/>
  </p:normalViewPr>
  <p:slideViewPr>
    <p:cSldViewPr snapToGrid="0">
      <p:cViewPr varScale="1">
        <p:scale>
          <a:sx n="76" d="100"/>
          <a:sy n="76" d="100"/>
        </p:scale>
        <p:origin x="2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765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56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93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981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602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827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45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39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905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25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58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12555-EBB0-45E0-BA7E-D0DFC40BE10D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E831-838F-4458-ABF3-C6C75397B4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374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HTML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4770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Nagłówki i akapity - &lt;p&gt;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&lt;p&gt;&lt;/p&gt; - znaczniki umieszczane zazwyczaj pod nagłówkiem, zawierające dłuższy tekst. </a:t>
            </a:r>
          </a:p>
        </p:txBody>
      </p:sp>
    </p:spTree>
    <p:extLst>
      <p:ext uri="{BB962C8B-B14F-4D97-AF65-F5344CB8AC3E}">
        <p14:creationId xmlns:p14="http://schemas.microsoft.com/office/powerpoint/2010/main" val="2925171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Nagłówki i paragrafy - &lt;</a:t>
            </a:r>
            <a:r>
              <a:rPr lang="pl-PL" dirty="0" err="1"/>
              <a:t>br</a:t>
            </a:r>
            <a:r>
              <a:rPr lang="pl-PL" dirty="0"/>
              <a:t>&gt; i &lt;</a:t>
            </a:r>
            <a:r>
              <a:rPr lang="pl-PL" dirty="0" err="1"/>
              <a:t>hr</a:t>
            </a:r>
            <a:r>
              <a:rPr lang="pl-PL" dirty="0"/>
              <a:t>&gt;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</a:t>
            </a:r>
            <a:r>
              <a:rPr lang="pl-PL" dirty="0" err="1"/>
              <a:t>br</a:t>
            </a:r>
            <a:r>
              <a:rPr lang="pl-PL" dirty="0"/>
              <a:t>&gt; - nie zawiera znacznika zamykającego. Oznacza rozpoczęcie nowej linii w tekście.</a:t>
            </a:r>
          </a:p>
          <a:p>
            <a:r>
              <a:rPr lang="pl-PL" dirty="0"/>
              <a:t>&lt;</a:t>
            </a:r>
            <a:r>
              <a:rPr lang="pl-PL" dirty="0" err="1"/>
              <a:t>hr</a:t>
            </a:r>
            <a:r>
              <a:rPr lang="pl-PL" dirty="0"/>
              <a:t>&gt; - nie zawiera znacznika zamykającego. Oznacza poziomą linię.</a:t>
            </a:r>
          </a:p>
        </p:txBody>
      </p:sp>
    </p:spTree>
    <p:extLst>
      <p:ext uri="{BB962C8B-B14F-4D97-AF65-F5344CB8AC3E}">
        <p14:creationId xmlns:p14="http://schemas.microsoft.com/office/powerpoint/2010/main" val="66548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Formatowanie tekstu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Tekst to podstawowa treść prawie każdej strony internetowej. Jego odpowiednie formatowanie jest ważne dla przejrzystości oraz atrakcyjności danej strony.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9349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Formatowanie tekstu - &lt;</a:t>
            </a:r>
            <a:r>
              <a:rPr lang="pl-PL" dirty="0" err="1"/>
              <a:t>strong</a:t>
            </a:r>
            <a:r>
              <a:rPr lang="pl-PL" dirty="0"/>
              <a:t>&gt; i &lt;b&gt;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&lt;</a:t>
            </a:r>
            <a:r>
              <a:rPr lang="pl-PL" dirty="0" err="1">
                <a:solidFill>
                  <a:srgbClr val="FF0000"/>
                </a:solidFill>
              </a:rPr>
              <a:t>strong</a:t>
            </a:r>
            <a:r>
              <a:rPr lang="pl-PL" dirty="0">
                <a:solidFill>
                  <a:srgbClr val="FF0000"/>
                </a:solidFill>
              </a:rPr>
              <a:t>&gt;…&lt;/</a:t>
            </a:r>
            <a:r>
              <a:rPr lang="pl-PL" dirty="0" err="1">
                <a:solidFill>
                  <a:srgbClr val="FF0000"/>
                </a:solidFill>
              </a:rPr>
              <a:t>strong</a:t>
            </a:r>
            <a:r>
              <a:rPr lang="pl-PL" dirty="0">
                <a:solidFill>
                  <a:srgbClr val="FF0000"/>
                </a:solidFill>
              </a:rPr>
              <a:t>&gt; i &lt;b&gt;…&lt;/b&gt; - służą do tego samego, a mianowicie do pogrubienia tekstu. </a:t>
            </a:r>
            <a:r>
              <a:rPr lang="pl-PL" dirty="0"/>
              <a:t>Znacznik &lt;</a:t>
            </a:r>
            <a:r>
              <a:rPr lang="pl-PL" dirty="0" err="1"/>
              <a:t>strong</a:t>
            </a:r>
            <a:r>
              <a:rPr lang="pl-PL" dirty="0"/>
              <a:t>&gt;(pol. mocny) został wprowadzony w wersji HTML5, zaś znacznik &lt;b&gt;(</a:t>
            </a:r>
            <a:r>
              <a:rPr lang="pl-PL" dirty="0" err="1"/>
              <a:t>bold</a:t>
            </a:r>
            <a:r>
              <a:rPr lang="pl-PL" dirty="0"/>
              <a:t>) używany jest od dawna. </a:t>
            </a:r>
          </a:p>
        </p:txBody>
      </p:sp>
    </p:spTree>
    <p:extLst>
      <p:ext uri="{BB962C8B-B14F-4D97-AF65-F5344CB8AC3E}">
        <p14:creationId xmlns:p14="http://schemas.microsoft.com/office/powerpoint/2010/main" val="2728458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Formatowanie tekstu - &lt;em&gt; i &lt;i&gt;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&lt;em&gt;…&lt;/em&gt; i &lt;i&gt;…&lt;/i&gt; - znaczniki służące do tekstu pochyłego. </a:t>
            </a:r>
            <a:r>
              <a:rPr lang="pl-PL" dirty="0"/>
              <a:t>Znacznik &lt;em&gt;(</a:t>
            </a:r>
            <a:r>
              <a:rPr lang="pl-PL" dirty="0" err="1"/>
              <a:t>emphasize</a:t>
            </a:r>
            <a:r>
              <a:rPr lang="pl-PL" dirty="0"/>
              <a:t> pol. uwypuklenie) to nowy znacznik, &lt;i&gt; (</a:t>
            </a:r>
            <a:r>
              <a:rPr lang="pl-PL" dirty="0" err="1"/>
              <a:t>italic</a:t>
            </a:r>
            <a:r>
              <a:rPr lang="pl-PL" dirty="0"/>
              <a:t>)zaś stosowany od dawna </a:t>
            </a:r>
          </a:p>
        </p:txBody>
      </p:sp>
    </p:spTree>
    <p:extLst>
      <p:ext uri="{BB962C8B-B14F-4D97-AF65-F5344CB8AC3E}">
        <p14:creationId xmlns:p14="http://schemas.microsoft.com/office/powerpoint/2010/main" val="360645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Formatowanie tekstu - &lt;s&gt;, &lt;del&gt;, &lt;</a:t>
            </a:r>
            <a:r>
              <a:rPr lang="pl-PL" dirty="0" err="1"/>
              <a:t>ins</a:t>
            </a:r>
            <a:r>
              <a:rPr lang="pl-PL" dirty="0"/>
              <a:t>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&lt;s&gt;…&lt;/s&gt; i &lt;del&gt;…&lt;/del&gt; - oba znaczniki przekreślają tekst. &lt;S&gt;(</a:t>
            </a:r>
            <a:r>
              <a:rPr lang="pl-PL" dirty="0" err="1"/>
              <a:t>strikethrough</a:t>
            </a:r>
            <a:r>
              <a:rPr lang="pl-PL" dirty="0"/>
              <a:t> pol. linia przez) różni się tym, że używamy tego znacznika gdy coś jest nieaktualne a &lt;del&gt;(</a:t>
            </a:r>
            <a:r>
              <a:rPr lang="pl-PL" dirty="0" err="1"/>
              <a:t>delete</a:t>
            </a:r>
            <a:r>
              <a:rPr lang="pl-PL" dirty="0"/>
              <a:t> pol. usuwać) gdy ma to być usunięte.</a:t>
            </a:r>
          </a:p>
          <a:p>
            <a:r>
              <a:rPr lang="pl-PL" dirty="0"/>
              <a:t>&lt;</a:t>
            </a:r>
            <a:r>
              <a:rPr lang="pl-PL" dirty="0" err="1"/>
              <a:t>ins</a:t>
            </a:r>
            <a:r>
              <a:rPr lang="pl-PL" dirty="0"/>
              <a:t>&gt;…&lt;/</a:t>
            </a:r>
            <a:r>
              <a:rPr lang="pl-PL" dirty="0" err="1"/>
              <a:t>ins</a:t>
            </a:r>
            <a:r>
              <a:rPr lang="pl-PL" dirty="0"/>
              <a:t>&gt; - znacznik podkreślenia, przydatny gdy wstawiamy tekst do artykułu już opublikowanego(od insert pol. wstawiać) </a:t>
            </a:r>
          </a:p>
        </p:txBody>
      </p:sp>
    </p:spTree>
    <p:extLst>
      <p:ext uri="{BB962C8B-B14F-4D97-AF65-F5344CB8AC3E}">
        <p14:creationId xmlns:p14="http://schemas.microsoft.com/office/powerpoint/2010/main" val="251361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0789" y="377651"/>
            <a:ext cx="10515600" cy="1325563"/>
          </a:xfrm>
        </p:spPr>
        <p:txBody>
          <a:bodyPr/>
          <a:lstStyle/>
          <a:p>
            <a:r>
              <a:rPr lang="pl-PL" dirty="0"/>
              <a:t>Formatowanie tekstu - &lt;small&gt; i &lt;big&gt;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&lt;small&gt; - służy do zmniejszenia o 1 rozmiaru czcionki tekstu. Można go wielokrotnie zagnieżdżać. Np.:</a:t>
            </a:r>
          </a:p>
          <a:p>
            <a:pPr marL="0" indent="0">
              <a:buNone/>
            </a:pPr>
            <a:r>
              <a:rPr lang="pl-PL" dirty="0"/>
              <a:t>&lt;p&gt; Normalny rozmiar &lt;small&gt; zmniejszony rozmiar &lt;small&gt; zmniejszony podwójnie &lt;/small&gt;&lt;/small&gt;&lt;/p&gt;</a:t>
            </a:r>
          </a:p>
          <a:p>
            <a:r>
              <a:rPr lang="pl-PL" dirty="0"/>
              <a:t>&lt;big&gt; - analogicznie do znacznika &lt;small&gt;, z tą różnicą, że zamiast zmniejszać to zwiększa tekst.</a:t>
            </a:r>
          </a:p>
          <a:p>
            <a:pPr marL="0" indent="0">
              <a:buNone/>
            </a:pPr>
            <a:r>
              <a:rPr lang="pl-PL" dirty="0"/>
              <a:t>Tekst pogrubiony i pochylony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strong</a:t>
            </a:r>
            <a:r>
              <a:rPr lang="pl-PL" dirty="0"/>
              <a:t>&gt;&lt;em&gt;Tekst&lt;/em&gt;&lt;/</a:t>
            </a:r>
            <a:r>
              <a:rPr lang="pl-PL" dirty="0" err="1"/>
              <a:t>strong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&lt;em&gt;&lt;</a:t>
            </a:r>
            <a:r>
              <a:rPr lang="pl-PL" dirty="0" err="1"/>
              <a:t>strong</a:t>
            </a:r>
            <a:r>
              <a:rPr lang="pl-PL" dirty="0"/>
              <a:t>&gt;Tekst&lt;/</a:t>
            </a:r>
            <a:r>
              <a:rPr lang="pl-PL" dirty="0" err="1"/>
              <a:t>strong</a:t>
            </a:r>
            <a:r>
              <a:rPr lang="pl-PL" dirty="0"/>
              <a:t>&gt;&lt;/em&gt;</a:t>
            </a:r>
          </a:p>
        </p:txBody>
      </p:sp>
    </p:spTree>
    <p:extLst>
      <p:ext uri="{BB962C8B-B14F-4D97-AF65-F5344CB8AC3E}">
        <p14:creationId xmlns:p14="http://schemas.microsoft.com/office/powerpoint/2010/main" val="1195424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Formatowanie tekstu - &lt;</a:t>
            </a:r>
            <a:r>
              <a:rPr lang="pl-PL" dirty="0" err="1"/>
              <a:t>mark</a:t>
            </a:r>
            <a:r>
              <a:rPr lang="pl-PL" dirty="0"/>
              <a:t>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</a:t>
            </a:r>
            <a:r>
              <a:rPr lang="pl-PL" dirty="0" err="1"/>
              <a:t>mark</a:t>
            </a:r>
            <a:r>
              <a:rPr lang="pl-PL" dirty="0"/>
              <a:t>&gt;…&lt;/</a:t>
            </a:r>
            <a:r>
              <a:rPr lang="pl-PL" dirty="0" err="1"/>
              <a:t>mark</a:t>
            </a:r>
            <a:r>
              <a:rPr lang="pl-PL" dirty="0"/>
              <a:t>&gt; - podświetla tekst</a:t>
            </a:r>
          </a:p>
        </p:txBody>
      </p:sp>
    </p:spTree>
    <p:extLst>
      <p:ext uri="{BB962C8B-B14F-4D97-AF65-F5344CB8AC3E}">
        <p14:creationId xmlns:p14="http://schemas.microsoft.com/office/powerpoint/2010/main" val="2615711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Używane do grupowania treści. Dane w listach mogą być uporządkowane, bądź luźno wymienione w zależności od zastosowanej listy.</a:t>
            </a:r>
          </a:p>
        </p:txBody>
      </p:sp>
    </p:spTree>
    <p:extLst>
      <p:ext uri="{BB962C8B-B14F-4D97-AF65-F5344CB8AC3E}">
        <p14:creationId xmlns:p14="http://schemas.microsoft.com/office/powerpoint/2010/main" val="3922481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Listy - &lt;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&lt;</a:t>
            </a:r>
            <a:r>
              <a:rPr lang="pl-PL" dirty="0" err="1"/>
              <a:t>ol</a:t>
            </a:r>
            <a:r>
              <a:rPr lang="pl-PL" dirty="0"/>
              <a:t>&gt;…&lt;/</a:t>
            </a:r>
            <a:r>
              <a:rPr lang="pl-PL" dirty="0" err="1"/>
              <a:t>ol</a:t>
            </a:r>
            <a:r>
              <a:rPr lang="pl-PL" dirty="0"/>
              <a:t>&gt;(</a:t>
            </a:r>
            <a:r>
              <a:rPr lang="pl-PL" dirty="0" err="1"/>
              <a:t>ordered</a:t>
            </a:r>
            <a:r>
              <a:rPr lang="pl-PL" dirty="0"/>
              <a:t> list pol. lista uporządkowana) - znaczniki otwierające i zamykające listę uporządkowaną. Elementy w niej są numerowane.</a:t>
            </a:r>
          </a:p>
          <a:p>
            <a:r>
              <a:rPr lang="pl-PL" dirty="0"/>
              <a:t>&lt;li&gt;…&lt;/li&gt;(list </a:t>
            </a:r>
            <a:r>
              <a:rPr lang="pl-PL" dirty="0" err="1"/>
              <a:t>item</a:t>
            </a:r>
            <a:r>
              <a:rPr lang="pl-PL" dirty="0"/>
              <a:t> pol. element listy) – znacznik potrzebny do wprowadzenia elementu do listy np.: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&lt;li&gt; Pierwszy element listy &lt;/li&gt;</a:t>
            </a:r>
          </a:p>
          <a:p>
            <a:pPr marL="0" indent="0">
              <a:buNone/>
            </a:pPr>
            <a:r>
              <a:rPr lang="pl-PL" dirty="0"/>
              <a:t>	&lt;li&gt; Drugi element listy &lt;/li&gt;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  <a:p>
            <a:r>
              <a:rPr lang="pl-PL" dirty="0"/>
              <a:t>Elementy w liście zostaną ponumerowane cyframi arabskimi. Możliwa jest inna numeracja(np. cyfry rzymskie) wykorzystując kaskadowe arkusze stylów(CSS) </a:t>
            </a:r>
          </a:p>
        </p:txBody>
      </p:sp>
    </p:spTree>
    <p:extLst>
      <p:ext uri="{BB962C8B-B14F-4D97-AF65-F5344CB8AC3E}">
        <p14:creationId xmlns:p14="http://schemas.microsoft.com/office/powerpoint/2010/main" val="399558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Język HTML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37318"/>
            <a:ext cx="10515600" cy="5420682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HTML(</a:t>
            </a:r>
            <a:r>
              <a:rPr lang="pl-PL" dirty="0" err="1"/>
              <a:t>Hypertext</a:t>
            </a:r>
            <a:r>
              <a:rPr lang="pl-PL" dirty="0"/>
              <a:t> </a:t>
            </a:r>
            <a:r>
              <a:rPr lang="pl-PL" dirty="0" err="1"/>
              <a:t>markup</a:t>
            </a:r>
            <a:r>
              <a:rPr lang="pl-PL" dirty="0"/>
              <a:t> </a:t>
            </a:r>
            <a:r>
              <a:rPr lang="pl-PL" dirty="0" err="1"/>
              <a:t>language</a:t>
            </a:r>
            <a:r>
              <a:rPr lang="pl-PL" dirty="0"/>
              <a:t>) – hipertekstowy język znaczników. Jest to język opisu stron internetowych za pomocą znaczników</a:t>
            </a:r>
          </a:p>
          <a:p>
            <a:r>
              <a:rPr lang="pl-PL" dirty="0"/>
              <a:t>Znaczniki – część składni języka HTML. Pozwala sterować wyglądem strony, w przeciwieństwie do zwykłego tekstu znaczniki nie są widoczne na stronie, a jedynie ich efekt. </a:t>
            </a:r>
          </a:p>
          <a:p>
            <a:r>
              <a:rPr lang="pl-PL" dirty="0"/>
              <a:t>Znaczniki można podzielić na znaczniki otwarcia oraz znaczniki zamknięcia. Zazwyczaj występują w parach, a znacznik zamknięcia musi się znaleźć po znaczniku otwarcia.</a:t>
            </a:r>
          </a:p>
          <a:p>
            <a:r>
              <a:rPr lang="pl-PL" dirty="0"/>
              <a:t>Budowa znacznika otwarcia - &lt;znacznik&gt;</a:t>
            </a:r>
          </a:p>
          <a:p>
            <a:r>
              <a:rPr lang="pl-PL" dirty="0"/>
              <a:t>Budowa znacznika zamknięcia - &lt;/znacznik&gt;</a:t>
            </a:r>
          </a:p>
          <a:p>
            <a:r>
              <a:rPr lang="pl-PL" dirty="0"/>
              <a:t>Niektóre znaczniki nie mają znacznika zamknięcia – ich budowa wygląda wtedy następująco – &lt;znacznik /&gt; lub &lt;znacznik&gt;</a:t>
            </a:r>
          </a:p>
          <a:p>
            <a:r>
              <a:rPr lang="pl-PL" dirty="0"/>
              <a:t>Niektóre znaczniki mogą mieć także jeden lub więcej atrybutów – o czym więcej później</a:t>
            </a:r>
          </a:p>
        </p:txBody>
      </p:sp>
    </p:spTree>
    <p:extLst>
      <p:ext uri="{BB962C8B-B14F-4D97-AF65-F5344CB8AC3E}">
        <p14:creationId xmlns:p14="http://schemas.microsoft.com/office/powerpoint/2010/main" val="3182017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Listy - &lt;ul&gt;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&lt;ul&gt;…&lt;/ul&gt;(</a:t>
            </a:r>
            <a:r>
              <a:rPr lang="pl-PL" dirty="0" err="1"/>
              <a:t>unordered</a:t>
            </a:r>
            <a:r>
              <a:rPr lang="pl-PL" dirty="0"/>
              <a:t> list pol. lista nieuporządkowana) – tworzy i zamyka listę nieuporządkowaną. Elementy tak jak w liście &lt;</a:t>
            </a:r>
            <a:r>
              <a:rPr lang="pl-PL" dirty="0" err="1"/>
              <a:t>ol</a:t>
            </a:r>
            <a:r>
              <a:rPr lang="pl-PL" dirty="0"/>
              <a:t>&gt; dodajemy przez znaczniki &lt;li&gt;&lt;/li&gt; np.:</a:t>
            </a:r>
          </a:p>
          <a:p>
            <a:pPr marL="0" indent="0">
              <a:buNone/>
            </a:pPr>
            <a:r>
              <a:rPr lang="pl-PL" dirty="0"/>
              <a:t>&lt;ul&gt;</a:t>
            </a:r>
          </a:p>
          <a:p>
            <a:pPr marL="0" indent="0">
              <a:buNone/>
            </a:pPr>
            <a:r>
              <a:rPr lang="pl-PL" dirty="0"/>
              <a:t>	&lt;li&gt; Pierwszy element listy &lt;/li&gt;</a:t>
            </a:r>
          </a:p>
          <a:p>
            <a:pPr marL="0" indent="0">
              <a:buNone/>
            </a:pPr>
            <a:r>
              <a:rPr lang="pl-PL" dirty="0"/>
              <a:t>	&lt;li&gt; Drugi element listy &lt;/li&gt;</a:t>
            </a:r>
          </a:p>
          <a:p>
            <a:pPr marL="0" indent="0">
              <a:buNone/>
            </a:pPr>
            <a:r>
              <a:rPr lang="pl-PL" dirty="0"/>
              <a:t>&lt;/ul&gt;</a:t>
            </a:r>
          </a:p>
        </p:txBody>
      </p:sp>
    </p:spTree>
    <p:extLst>
      <p:ext uri="{BB962C8B-B14F-4D97-AF65-F5344CB8AC3E}">
        <p14:creationId xmlns:p14="http://schemas.microsoft.com/office/powerpoint/2010/main" val="2067964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Listy - tytuł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Listy nie mają elementu, który może posłużyć za tytuł. Możemy jednak posłużyć się znacznikami &lt;</a:t>
            </a:r>
            <a:r>
              <a:rPr lang="pl-PL" dirty="0" err="1"/>
              <a:t>hx</a:t>
            </a:r>
            <a:r>
              <a:rPr lang="pl-PL" dirty="0"/>
              <a:t>&gt;&lt;/</a:t>
            </a:r>
            <a:r>
              <a:rPr lang="pl-PL" dirty="0" err="1"/>
              <a:t>hx</a:t>
            </a:r>
            <a:r>
              <a:rPr lang="pl-PL" dirty="0"/>
              <a:t>&gt; np.:</a:t>
            </a:r>
          </a:p>
          <a:p>
            <a:pPr marL="0" indent="0">
              <a:buNone/>
            </a:pPr>
            <a:r>
              <a:rPr lang="pl-PL" dirty="0"/>
              <a:t>&lt;h2&gt;Tytuł listy uporządkowanej&lt;/h2&gt;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&lt;li&gt; Element listy &lt;/li&gt;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19256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Listy - zagnieżdżanie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>
                <a:solidFill>
                  <a:srgbClr val="FF0000"/>
                </a:solidFill>
              </a:rPr>
              <a:t>Listy można zagnieżdżać np. gdy chcemy przypisać wiele podpunktów</a:t>
            </a:r>
            <a:r>
              <a:rPr lang="pl-PL" dirty="0"/>
              <a:t>. Np.: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&lt;li&gt; Pierwszy element listy &lt;/li&gt;</a:t>
            </a:r>
          </a:p>
          <a:p>
            <a:pPr marL="0" indent="0">
              <a:buNone/>
            </a:pPr>
            <a:r>
              <a:rPr lang="pl-PL" dirty="0"/>
              <a:t>		&lt;</a:t>
            </a:r>
            <a:r>
              <a:rPr lang="pl-PL" dirty="0" err="1"/>
              <a:t>ol</a:t>
            </a:r>
            <a:r>
              <a:rPr lang="pl-PL" dirty="0"/>
              <a:t>&gt; </a:t>
            </a:r>
          </a:p>
          <a:p>
            <a:pPr marL="0" indent="0">
              <a:buNone/>
            </a:pPr>
            <a:r>
              <a:rPr lang="pl-PL" dirty="0"/>
              <a:t>			&lt;li&gt; Pierwszy podpunkt pierwszego elementu &lt;/li&gt;</a:t>
            </a:r>
          </a:p>
          <a:p>
            <a:pPr marL="0" indent="0">
              <a:buNone/>
            </a:pPr>
            <a:r>
              <a:rPr lang="pl-PL" dirty="0"/>
              <a:t>			&lt;li&gt; Drugi podpunkt pierwszego elementu &lt;/li&gt;</a:t>
            </a:r>
          </a:p>
          <a:p>
            <a:pPr marL="0" indent="0">
              <a:buNone/>
            </a:pPr>
            <a:r>
              <a:rPr lang="pl-PL" dirty="0"/>
              <a:t>		&lt;/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&lt;li&gt; Drugi element listy &lt;/li&gt;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931816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Listy - zagnieżdżanie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Możemy zagnieżdżać różne listy np. nieuporządkowaną w uporządkowanej lub na odwrót np.:</a:t>
            </a:r>
          </a:p>
          <a:p>
            <a:pPr marL="0" indent="0">
              <a:buNone/>
            </a:pPr>
            <a:r>
              <a:rPr lang="pl-PL" dirty="0"/>
              <a:t>&lt;ul&gt;</a:t>
            </a:r>
          </a:p>
          <a:p>
            <a:pPr marL="0" indent="0">
              <a:buNone/>
            </a:pPr>
            <a:r>
              <a:rPr lang="pl-PL" dirty="0"/>
              <a:t>	&lt;li&gt; Pierwszy element nieuporządkowanej listy &lt;/li&gt;</a:t>
            </a:r>
          </a:p>
          <a:p>
            <a:pPr marL="0" indent="0">
              <a:buNone/>
            </a:pPr>
            <a:r>
              <a:rPr lang="pl-PL" dirty="0"/>
              <a:t>		&lt;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		&lt;li&gt; Pierwszy podpunkt uporządkowanej listy &lt;/li&gt;</a:t>
            </a:r>
          </a:p>
          <a:p>
            <a:pPr marL="0" indent="0">
              <a:buNone/>
            </a:pPr>
            <a:r>
              <a:rPr lang="pl-PL" dirty="0"/>
              <a:t>			&lt;li&gt; Drugi podpunkt uporządkowanej listy &lt;/li&gt;</a:t>
            </a:r>
          </a:p>
          <a:p>
            <a:pPr marL="0" indent="0">
              <a:buNone/>
            </a:pPr>
            <a:r>
              <a:rPr lang="pl-PL" dirty="0"/>
              <a:t>		&lt;/</a:t>
            </a:r>
            <a:r>
              <a:rPr lang="pl-PL" dirty="0" err="1"/>
              <a:t>ol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&lt;/ul&gt;</a:t>
            </a:r>
          </a:p>
        </p:txBody>
      </p:sp>
    </p:spTree>
    <p:extLst>
      <p:ext uri="{BB962C8B-B14F-4D97-AF65-F5344CB8AC3E}">
        <p14:creationId xmlns:p14="http://schemas.microsoft.com/office/powerpoint/2010/main" val="1315422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5059"/>
            <a:ext cx="10515600" cy="1325563"/>
          </a:xfrm>
        </p:spPr>
        <p:txBody>
          <a:bodyPr/>
          <a:lstStyle/>
          <a:p>
            <a:r>
              <a:rPr lang="pl-PL" dirty="0"/>
              <a:t>Tabele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00622"/>
            <a:ext cx="10515600" cy="5270634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rgbClr val="00B050"/>
                </a:solidFill>
              </a:rPr>
              <a:t>Tabele tworzymy za pomocą znacznika &lt;</a:t>
            </a:r>
            <a:r>
              <a:rPr lang="pl-PL" dirty="0" err="1">
                <a:solidFill>
                  <a:srgbClr val="00B050"/>
                </a:solidFill>
              </a:rPr>
              <a:t>table</a:t>
            </a:r>
            <a:r>
              <a:rPr lang="pl-PL" dirty="0">
                <a:solidFill>
                  <a:srgbClr val="00B050"/>
                </a:solidFill>
              </a:rPr>
              <a:t>&gt; &lt;/</a:t>
            </a:r>
            <a:r>
              <a:rPr lang="pl-PL" dirty="0" err="1">
                <a:solidFill>
                  <a:srgbClr val="00B050"/>
                </a:solidFill>
              </a:rPr>
              <a:t>table</a:t>
            </a:r>
            <a:r>
              <a:rPr lang="pl-PL" dirty="0">
                <a:solidFill>
                  <a:srgbClr val="00B050"/>
                </a:solidFill>
              </a:rPr>
              <a:t>&gt;</a:t>
            </a:r>
          </a:p>
          <a:p>
            <a:r>
              <a:rPr lang="pl-PL" dirty="0">
                <a:solidFill>
                  <a:srgbClr val="00B050"/>
                </a:solidFill>
              </a:rPr>
              <a:t>&lt;</a:t>
            </a:r>
            <a:r>
              <a:rPr lang="pl-PL" dirty="0" err="1">
                <a:solidFill>
                  <a:srgbClr val="00B050"/>
                </a:solidFill>
              </a:rPr>
              <a:t>tr</a:t>
            </a:r>
            <a:r>
              <a:rPr lang="pl-PL" dirty="0">
                <a:solidFill>
                  <a:srgbClr val="00B050"/>
                </a:solidFill>
              </a:rPr>
              <a:t>&gt;&lt;/</a:t>
            </a:r>
            <a:r>
              <a:rPr lang="pl-PL" dirty="0" err="1">
                <a:solidFill>
                  <a:srgbClr val="00B050"/>
                </a:solidFill>
              </a:rPr>
              <a:t>tr</a:t>
            </a:r>
            <a:r>
              <a:rPr lang="pl-PL" dirty="0">
                <a:solidFill>
                  <a:srgbClr val="00B050"/>
                </a:solidFill>
              </a:rPr>
              <a:t>&gt; służy do tworzenia wierszy a &lt;</a:t>
            </a:r>
            <a:r>
              <a:rPr lang="pl-PL" dirty="0" err="1">
                <a:solidFill>
                  <a:srgbClr val="00B050"/>
                </a:solidFill>
              </a:rPr>
              <a:t>td</a:t>
            </a:r>
            <a:r>
              <a:rPr lang="pl-PL" dirty="0">
                <a:solidFill>
                  <a:srgbClr val="00B050"/>
                </a:solidFill>
              </a:rPr>
              <a:t>&gt;&lt;/</a:t>
            </a:r>
            <a:r>
              <a:rPr lang="pl-PL" dirty="0" err="1">
                <a:solidFill>
                  <a:srgbClr val="00B050"/>
                </a:solidFill>
              </a:rPr>
              <a:t>td</a:t>
            </a:r>
            <a:r>
              <a:rPr lang="pl-PL" dirty="0">
                <a:solidFill>
                  <a:srgbClr val="00B050"/>
                </a:solidFill>
              </a:rPr>
              <a:t>&gt; do tworzenia poszczególnych komórek. Przykład tabeli z dwoma wierszami i trzema komórkami w każdej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table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</a:t>
            </a:r>
            <a:r>
              <a:rPr lang="pl-PL" dirty="0" err="1"/>
              <a:t>tr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	&lt;</a:t>
            </a:r>
            <a:r>
              <a:rPr lang="pl-PL" dirty="0" err="1"/>
              <a:t>td</a:t>
            </a:r>
            <a:r>
              <a:rPr lang="pl-PL" dirty="0"/>
              <a:t>&gt; &lt;/</a:t>
            </a:r>
            <a:r>
              <a:rPr lang="pl-PL" dirty="0" err="1"/>
              <a:t>td</a:t>
            </a:r>
            <a:r>
              <a:rPr lang="pl-PL" dirty="0"/>
              <a:t>&gt; &lt;</a:t>
            </a:r>
            <a:r>
              <a:rPr lang="pl-PL" dirty="0" err="1"/>
              <a:t>td</a:t>
            </a:r>
            <a:r>
              <a:rPr lang="pl-PL" dirty="0"/>
              <a:t>&gt; &lt;/</a:t>
            </a:r>
            <a:r>
              <a:rPr lang="pl-PL" dirty="0" err="1"/>
              <a:t>td</a:t>
            </a:r>
            <a:r>
              <a:rPr lang="pl-PL" dirty="0"/>
              <a:t>&gt; &lt;</a:t>
            </a:r>
            <a:r>
              <a:rPr lang="pl-PL" dirty="0" err="1"/>
              <a:t>td</a:t>
            </a:r>
            <a:r>
              <a:rPr lang="pl-PL" dirty="0"/>
              <a:t>&gt; &lt;/</a:t>
            </a:r>
            <a:r>
              <a:rPr lang="pl-PL" dirty="0" err="1"/>
              <a:t>td</a:t>
            </a:r>
            <a:r>
              <a:rPr lang="pl-PL" dirty="0"/>
              <a:t>&gt; </a:t>
            </a:r>
          </a:p>
          <a:p>
            <a:pPr marL="0" indent="0">
              <a:buNone/>
            </a:pPr>
            <a:r>
              <a:rPr lang="pl-PL" dirty="0"/>
              <a:t>	&lt;/</a:t>
            </a:r>
            <a:r>
              <a:rPr lang="pl-PL" dirty="0" err="1"/>
              <a:t>tr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tr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	&lt;</a:t>
            </a:r>
            <a:r>
              <a:rPr lang="pl-PL" dirty="0" err="1"/>
              <a:t>td</a:t>
            </a:r>
            <a:r>
              <a:rPr lang="pl-PL" dirty="0"/>
              <a:t>&gt; &lt;/</a:t>
            </a:r>
            <a:r>
              <a:rPr lang="pl-PL" dirty="0" err="1"/>
              <a:t>td</a:t>
            </a:r>
            <a:r>
              <a:rPr lang="pl-PL" dirty="0"/>
              <a:t>&gt; &lt;</a:t>
            </a:r>
            <a:r>
              <a:rPr lang="pl-PL" dirty="0" err="1"/>
              <a:t>td</a:t>
            </a:r>
            <a:r>
              <a:rPr lang="pl-PL" dirty="0"/>
              <a:t>&gt; &lt;/</a:t>
            </a:r>
            <a:r>
              <a:rPr lang="pl-PL" dirty="0" err="1"/>
              <a:t>td</a:t>
            </a:r>
            <a:r>
              <a:rPr lang="pl-PL" dirty="0"/>
              <a:t>&gt; &lt;</a:t>
            </a:r>
            <a:r>
              <a:rPr lang="pl-PL" dirty="0" err="1"/>
              <a:t>td</a:t>
            </a:r>
            <a:r>
              <a:rPr lang="pl-PL" dirty="0"/>
              <a:t>&gt; &lt;/</a:t>
            </a:r>
            <a:r>
              <a:rPr lang="pl-PL" dirty="0" err="1"/>
              <a:t>td</a:t>
            </a:r>
            <a:r>
              <a:rPr lang="pl-PL" dirty="0"/>
              <a:t>&gt; </a:t>
            </a:r>
          </a:p>
          <a:p>
            <a:pPr marL="0" indent="0">
              <a:buNone/>
            </a:pPr>
            <a:r>
              <a:rPr lang="pl-PL" dirty="0"/>
              <a:t>	&lt;/</a:t>
            </a:r>
            <a:r>
              <a:rPr lang="pl-PL" dirty="0" err="1"/>
              <a:t>tr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table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61183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Tabele - obramowanie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Obramowanie w tabelach zmieniamy za pomocą właściwości </a:t>
            </a:r>
            <a:r>
              <a:rPr lang="pl-PL" dirty="0" err="1"/>
              <a:t>border</a:t>
            </a:r>
            <a:r>
              <a:rPr lang="pl-PL" dirty="0"/>
              <a:t> np.:</a:t>
            </a:r>
          </a:p>
          <a:p>
            <a:r>
              <a:rPr lang="pl-PL" dirty="0"/>
              <a:t>&lt;</a:t>
            </a:r>
            <a:r>
              <a:rPr lang="pl-PL" dirty="0" err="1"/>
              <a:t>table</a:t>
            </a:r>
            <a:r>
              <a:rPr lang="pl-PL" dirty="0"/>
              <a:t> </a:t>
            </a:r>
            <a:r>
              <a:rPr lang="pl-PL" dirty="0" err="1"/>
              <a:t>border</a:t>
            </a:r>
            <a:r>
              <a:rPr lang="pl-PL" dirty="0"/>
              <a:t> =„x”&gt; &lt;/</a:t>
            </a:r>
            <a:r>
              <a:rPr lang="pl-PL" dirty="0" err="1"/>
              <a:t>table</a:t>
            </a:r>
            <a:r>
              <a:rPr lang="pl-PL"/>
              <a:t>&gt;</a:t>
            </a:r>
          </a:p>
          <a:p>
            <a:pPr marL="0" indent="0">
              <a:buNone/>
            </a:pPr>
            <a:r>
              <a:rPr lang="pl-PL"/>
              <a:t>gdzie </a:t>
            </a:r>
            <a:r>
              <a:rPr lang="pl-PL" dirty="0"/>
              <a:t>x to wartość w pikselach np. 5</a:t>
            </a:r>
          </a:p>
        </p:txBody>
      </p:sp>
    </p:spTree>
    <p:extLst>
      <p:ext uri="{BB962C8B-B14F-4D97-AF65-F5344CB8AC3E}">
        <p14:creationId xmlns:p14="http://schemas.microsoft.com/office/powerpoint/2010/main" val="3444500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Tabele – łączenie komórek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Komórki można łączyć w poziomie lub pionie.</a:t>
            </a:r>
          </a:p>
          <a:p>
            <a:r>
              <a:rPr lang="pl-PL" dirty="0"/>
              <a:t>Do łączenia w poziomie służy atrybut </a:t>
            </a:r>
            <a:r>
              <a:rPr lang="pl-PL" dirty="0" err="1"/>
              <a:t>colspan=„x</a:t>
            </a:r>
            <a:r>
              <a:rPr lang="pl-PL" dirty="0"/>
              <a:t>” gdzie x to liczba łączonych komórek</a:t>
            </a:r>
          </a:p>
          <a:p>
            <a:pPr>
              <a:buNone/>
            </a:pPr>
            <a:r>
              <a:rPr lang="pl-PL" dirty="0"/>
              <a:t>&lt;</a:t>
            </a:r>
            <a:r>
              <a:rPr lang="pl-PL" dirty="0" err="1"/>
              <a:t>td</a:t>
            </a:r>
            <a:r>
              <a:rPr lang="pl-PL" dirty="0"/>
              <a:t> </a:t>
            </a:r>
            <a:r>
              <a:rPr lang="pl-PL" dirty="0" err="1"/>
              <a:t>colspan="</a:t>
            </a:r>
            <a:r>
              <a:rPr lang="pl-PL" b="1" i="1" dirty="0" err="1"/>
              <a:t>x</a:t>
            </a:r>
            <a:r>
              <a:rPr lang="pl-PL" dirty="0"/>
              <a:t>"&gt;</a:t>
            </a:r>
            <a:r>
              <a:rPr lang="pl-PL" b="1" i="1" dirty="0"/>
              <a:t>...</a:t>
            </a:r>
            <a:r>
              <a:rPr lang="pl-PL" dirty="0"/>
              <a:t>&lt;/</a:t>
            </a:r>
            <a:r>
              <a:rPr lang="pl-PL" dirty="0" err="1"/>
              <a:t>td</a:t>
            </a:r>
            <a:r>
              <a:rPr lang="pl-PL" dirty="0"/>
              <a:t>&gt;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2355" y="3985227"/>
            <a:ext cx="5021097" cy="204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Pionowe łączenie komórek tworzymy za pomocą atrybutu </a:t>
            </a:r>
            <a:r>
              <a:rPr lang="pl-PL" dirty="0" err="1"/>
              <a:t>rowspan</a:t>
            </a:r>
            <a:r>
              <a:rPr lang="pl-PL" dirty="0"/>
              <a:t>:</a:t>
            </a:r>
          </a:p>
          <a:p>
            <a:r>
              <a:rPr lang="pl-PL" dirty="0"/>
              <a:t>&lt;</a:t>
            </a:r>
            <a:r>
              <a:rPr lang="pl-PL" dirty="0" err="1"/>
              <a:t>td</a:t>
            </a:r>
            <a:r>
              <a:rPr lang="pl-PL" dirty="0"/>
              <a:t> </a:t>
            </a:r>
            <a:r>
              <a:rPr lang="pl-PL" dirty="0" err="1"/>
              <a:t>rowspan=„</a:t>
            </a:r>
            <a:r>
              <a:rPr lang="pl-PL" b="1" i="1" dirty="0" err="1"/>
              <a:t>x</a:t>
            </a:r>
            <a:r>
              <a:rPr lang="pl-PL" dirty="0"/>
              <a:t>"&gt;</a:t>
            </a:r>
            <a:r>
              <a:rPr lang="pl-PL" b="1" i="1" dirty="0"/>
              <a:t>...</a:t>
            </a:r>
            <a:r>
              <a:rPr lang="pl-PL" dirty="0"/>
              <a:t>&lt;/</a:t>
            </a:r>
            <a:r>
              <a:rPr lang="pl-PL" dirty="0" err="1"/>
              <a:t>td</a:t>
            </a:r>
            <a:r>
              <a:rPr lang="pl-PL" dirty="0"/>
              <a:t>&gt;</a:t>
            </a:r>
          </a:p>
          <a:p>
            <a:r>
              <a:rPr lang="pl-PL" dirty="0"/>
              <a:t>Gdzie x to liczba komórek które łączymy w pionie</a:t>
            </a:r>
          </a:p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4695" y="3666304"/>
            <a:ext cx="5300758" cy="2377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Zadanie: stwórz tabelę na wzór podanej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186152" y="2953535"/>
          <a:ext cx="5507420" cy="2501334"/>
        </p:xfrm>
        <a:graphic>
          <a:graphicData uri="http://schemas.openxmlformats.org/drawingml/2006/table">
            <a:tbl>
              <a:tblPr/>
              <a:tblGrid>
                <a:gridCol w="1376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3778">
                <a:tc row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3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r>
                        <a:rPr lang="pl-PL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7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7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Hyperlink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Aby stworzyć </a:t>
            </a:r>
            <a:r>
              <a:rPr lang="pl-PL" sz="3600" dirty="0" err="1"/>
              <a:t>hyperlinka</a:t>
            </a:r>
            <a:r>
              <a:rPr lang="pl-PL" sz="3600" dirty="0"/>
              <a:t> należy użyć znacznika &lt;a&gt;&lt;/a&gt;. Pomiędzy znacznikiem otwarcia a zamknięcia należy wstawić jakiś tekst np.: &lt;a&gt;przejście do podstrony&lt;/a&gt;</a:t>
            </a:r>
          </a:p>
          <a:p>
            <a:r>
              <a:rPr lang="pl-PL" sz="3600" dirty="0"/>
              <a:t>Potrzebny jest jednak także atrybut znacznika, który określał by ścieżkę. Atrybut ten to </a:t>
            </a:r>
            <a:r>
              <a:rPr lang="pl-PL" sz="3600" dirty="0" err="1">
                <a:solidFill>
                  <a:srgbClr val="FF0000"/>
                </a:solidFill>
              </a:rPr>
              <a:t>href</a:t>
            </a:r>
            <a:r>
              <a:rPr lang="pl-PL" sz="3600" dirty="0"/>
              <a:t> a dodawany jest tylko do znacznika otwarcia w taki sposób</a:t>
            </a:r>
          </a:p>
          <a:p>
            <a:r>
              <a:rPr lang="pl-PL" sz="3600" dirty="0"/>
              <a:t>&lt;a </a:t>
            </a:r>
            <a:r>
              <a:rPr lang="pl-PL" sz="3600" dirty="0" err="1"/>
              <a:t>href</a:t>
            </a:r>
            <a:r>
              <a:rPr lang="pl-PL" sz="3600" dirty="0"/>
              <a:t>=’’podstrona.html”&gt;przejście do podstrony&lt;/a&gt;</a:t>
            </a:r>
          </a:p>
        </p:txBody>
      </p:sp>
    </p:spTree>
    <p:extLst>
      <p:ext uri="{BB962C8B-B14F-4D97-AF65-F5344CB8AC3E}">
        <p14:creationId xmlns:p14="http://schemas.microsoft.com/office/powerpoint/2010/main" val="161128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Język HTML - historia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Pierwsza wersja, która była publicznie dostępna nazywała się HTML </a:t>
            </a:r>
            <a:r>
              <a:rPr lang="pl-PL" dirty="0" err="1"/>
              <a:t>tags</a:t>
            </a:r>
            <a:r>
              <a:rPr lang="pl-PL" dirty="0"/>
              <a:t> i wyszła w 1991 roku. Dostępnych było tylko 22 znaczników(z czego większość nadal jest dostępna w najnowszej specyfikacji)</a:t>
            </a:r>
          </a:p>
          <a:p>
            <a:r>
              <a:rPr lang="pl-PL" dirty="0"/>
              <a:t>1997 – wyszła wersja HTML 4.0. Starano się oddzielić część logiczną i prezentacji poprzez CSS(kaskadowe arkusze stylu). Wersja HTML 4.0 i jej kolejne podwersje przez wiele lat była standardem. </a:t>
            </a:r>
          </a:p>
          <a:p>
            <a:r>
              <a:rPr lang="pl-PL" dirty="0"/>
              <a:t>2008 – wychodzi najnowsza wersja HTML 5 obowiązująco po dziś dzień.</a:t>
            </a:r>
          </a:p>
        </p:txBody>
      </p:sp>
    </p:spTree>
    <p:extLst>
      <p:ext uri="{BB962C8B-B14F-4D97-AF65-F5344CB8AC3E}">
        <p14:creationId xmlns:p14="http://schemas.microsoft.com/office/powerpoint/2010/main" val="1374936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Zdjęcia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Atrybuty potrzebne są także w innych znacznikach np. w znaczniku &lt;image&gt;. Aby strona wiedziała gdzie szukać danego obrazka korzystamy z atrybutu </a:t>
            </a:r>
            <a:r>
              <a:rPr lang="pl-PL" sz="4000" dirty="0" err="1"/>
              <a:t>src</a:t>
            </a:r>
            <a:r>
              <a:rPr lang="pl-PL" sz="4000" dirty="0"/>
              <a:t> w ten sposób:</a:t>
            </a:r>
          </a:p>
          <a:p>
            <a:pPr marL="0" indent="0">
              <a:buNone/>
            </a:pPr>
            <a:r>
              <a:rPr lang="pl-PL" sz="4000" dirty="0"/>
              <a:t>&lt;image </a:t>
            </a:r>
            <a:r>
              <a:rPr lang="pl-PL" sz="4000" dirty="0" err="1"/>
              <a:t>src</a:t>
            </a:r>
            <a:r>
              <a:rPr lang="pl-PL" sz="4000" dirty="0"/>
              <a:t>=„obrazek.jpg”&gt;</a:t>
            </a:r>
          </a:p>
        </p:txBody>
      </p:sp>
    </p:spTree>
    <p:extLst>
      <p:ext uri="{BB962C8B-B14F-4D97-AF65-F5344CB8AC3E}">
        <p14:creationId xmlns:p14="http://schemas.microsoft.com/office/powerpoint/2010/main" val="325393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znaczniki – deklaracja </a:t>
            </a:r>
            <a:r>
              <a:rPr lang="pl-PL" dirty="0" err="1"/>
              <a:t>html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 -  informuje o tym, iż plik jest stroną internetową. Znacznik umieszczamy na samym początku pliku.</a:t>
            </a:r>
          </a:p>
        </p:txBody>
      </p:sp>
    </p:spTree>
    <p:extLst>
      <p:ext uri="{BB962C8B-B14F-4D97-AF65-F5344CB8AC3E}">
        <p14:creationId xmlns:p14="http://schemas.microsoft.com/office/powerpoint/2010/main" val="323962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znaczniki - </a:t>
            </a:r>
            <a:r>
              <a:rPr lang="pl-PL" dirty="0" err="1"/>
              <a:t>html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&gt;…&lt;/</a:t>
            </a:r>
            <a:r>
              <a:rPr lang="pl-PL" dirty="0" err="1"/>
              <a:t>html</a:t>
            </a:r>
            <a:r>
              <a:rPr lang="pl-PL" dirty="0"/>
              <a:t>&gt; - znacznik umieszczany po &lt;!DOCTYPE </a:t>
            </a:r>
            <a:r>
              <a:rPr lang="pl-PL" dirty="0" err="1"/>
              <a:t>html</a:t>
            </a:r>
            <a:r>
              <a:rPr lang="pl-PL" dirty="0"/>
              <a:t>&gt;. Informuje o tym w jakim języku tworzona jest strona internetowa. Wszystkie inne znaczniki opisujące stronę umieszczamy pomiędzy tymi znacznikami. </a:t>
            </a:r>
          </a:p>
          <a:p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8194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znaczniki - 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&gt;…&lt;/</a:t>
            </a:r>
            <a:r>
              <a:rPr lang="pl-PL" dirty="0" err="1"/>
              <a:t>head</a:t>
            </a:r>
            <a:r>
              <a:rPr lang="pl-PL" dirty="0"/>
              <a:t>&gt; - umieszczamy pomiędzy znacznikami &lt;</a:t>
            </a:r>
            <a:r>
              <a:rPr lang="pl-PL" dirty="0" err="1"/>
              <a:t>html</a:t>
            </a:r>
            <a:r>
              <a:rPr lang="pl-PL" dirty="0"/>
              <a:t>&gt; a &lt;/</a:t>
            </a:r>
            <a:r>
              <a:rPr lang="pl-PL" dirty="0" err="1"/>
              <a:t>html</a:t>
            </a:r>
            <a:r>
              <a:rPr lang="pl-PL" dirty="0"/>
              <a:t>&gt;. Otwiera i zamyka sekcję nagłówkową, która to opisuje ustawienia dokumentu.</a:t>
            </a:r>
          </a:p>
          <a:p>
            <a:r>
              <a:rPr lang="pl-PL" dirty="0"/>
              <a:t>Dobrą praktyką jest wstawianie tabulatora dla znaczników znajdujących się w ciele innych znaczników </a:t>
            </a:r>
            <a:r>
              <a:rPr lang="pl-PL" dirty="0" err="1"/>
              <a:t>tj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r>
              <a:rPr lang="pl-PL" dirty="0"/>
              <a:t>Podstawowym znacznikiem, który powinniśmy umieścić w znacznikach &lt;</a:t>
            </a:r>
            <a:r>
              <a:rPr lang="pl-PL" dirty="0" err="1"/>
              <a:t>head</a:t>
            </a:r>
            <a:r>
              <a:rPr lang="pl-PL" dirty="0"/>
              <a:t>&gt; to &lt;meta </a:t>
            </a:r>
            <a:r>
              <a:rPr lang="pl-PL" dirty="0" err="1"/>
              <a:t>charset</a:t>
            </a:r>
            <a:r>
              <a:rPr lang="pl-PL" dirty="0"/>
              <a:t>="utf-8"&gt; informujący o tym jaki zestaw znaków używamy(konieczne do użycia polskich znaków)</a:t>
            </a:r>
          </a:p>
        </p:txBody>
      </p:sp>
    </p:spTree>
    <p:extLst>
      <p:ext uri="{BB962C8B-B14F-4D97-AF65-F5344CB8AC3E}">
        <p14:creationId xmlns:p14="http://schemas.microsoft.com/office/powerpoint/2010/main" val="7838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Polskie znaki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Pomiędzy znacznikami &lt;</a:t>
            </a:r>
            <a:r>
              <a:rPr lang="pl-PL" dirty="0" err="1"/>
              <a:t>head</a:t>
            </a:r>
            <a:r>
              <a:rPr lang="pl-PL" dirty="0"/>
              <a:t>&gt; i &lt;/</a:t>
            </a:r>
            <a:r>
              <a:rPr lang="pl-PL" dirty="0" err="1"/>
              <a:t>head</a:t>
            </a:r>
            <a:r>
              <a:rPr lang="pl-PL" dirty="0"/>
              <a:t>&gt; należy umieścić znacznik &lt;meta </a:t>
            </a:r>
            <a:r>
              <a:rPr lang="pl-PL" dirty="0" err="1"/>
              <a:t>charset</a:t>
            </a:r>
            <a:r>
              <a:rPr lang="pl-PL" dirty="0"/>
              <a:t>="UTF-8"&gt;</a:t>
            </a:r>
          </a:p>
          <a:p>
            <a:pPr marL="0" indent="0">
              <a:buNone/>
            </a:pPr>
            <a:r>
              <a:rPr lang="pl-PL" dirty="0"/>
              <a:t>Oznacza on zestaw znaków używanych na stronie. W zestawie utf-8 znajdują się polskie znaki</a:t>
            </a:r>
          </a:p>
          <a:p>
            <a:r>
              <a:rPr lang="pl-PL" dirty="0"/>
              <a:t>Następnie przy zapisie pliku należy zmienić kodowanie(z ANSI lub innego) na UTF-8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4340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znaczniki - &lt;body&gt;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&lt;body&gt;…&lt;/body&gt; - umieszczamy po znacznikach &lt;</a:t>
            </a:r>
            <a:r>
              <a:rPr lang="pl-PL" dirty="0" err="1"/>
              <a:t>head</a:t>
            </a:r>
            <a:r>
              <a:rPr lang="pl-PL" dirty="0"/>
              <a:t>&gt; i &lt;/</a:t>
            </a:r>
            <a:r>
              <a:rPr lang="pl-PL" dirty="0" err="1"/>
              <a:t>head</a:t>
            </a:r>
            <a:r>
              <a:rPr lang="pl-PL" dirty="0"/>
              <a:t>&gt;(ale wciąż przed &lt;/</a:t>
            </a:r>
            <a:r>
              <a:rPr lang="pl-PL" dirty="0" err="1"/>
              <a:t>html</a:t>
            </a:r>
            <a:r>
              <a:rPr lang="pl-PL" dirty="0"/>
              <a:t>&gt;!). Znaczniki te opisują ciało strony, czyli treść. W praktyce wszystko to co ma być widoczne dla użytkownika znajduje się w tych znacznikach.</a:t>
            </a:r>
          </a:p>
          <a:p>
            <a:r>
              <a:rPr lang="pl-PL" dirty="0"/>
              <a:t>Skoro więc w znacznikach &lt;body&gt;…&lt;/body&gt; znajduje się treść strony, możemy w nich umieścić np. zwykły tekst, który ukaże się użytkownikowi.</a:t>
            </a:r>
          </a:p>
          <a:p>
            <a:r>
              <a:rPr lang="pl-PL" dirty="0"/>
              <a:t>Dokument z poznanymi znacznikami możemy zapisać jako stronę(należy zapisać plik z rozszerzeniem </a:t>
            </a:r>
            <a:r>
              <a:rPr lang="pl-PL" dirty="0" err="1"/>
              <a:t>html</a:t>
            </a:r>
            <a:r>
              <a:rPr lang="pl-P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5320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Nagłówki i akapity - &lt;</a:t>
            </a:r>
            <a:r>
              <a:rPr lang="pl-PL" dirty="0" err="1"/>
              <a:t>hx</a:t>
            </a:r>
            <a:r>
              <a:rPr lang="pl-PL" dirty="0"/>
              <a:t>&gt;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&lt;h1&gt;&lt;/h1&gt;&lt;h2&gt;&lt;/h2&gt;&lt;h3&gt;&lt;/h3&gt;&lt;h4&gt;&lt;/h4&gt;&lt;h5&gt;&lt;/h5&gt;&lt;h6&gt;&lt;/h6&gt; - znaczniki określające nagłówki kolejnego stopnia. Formatują tekst, poprzez rozmiar czcionki. </a:t>
            </a:r>
          </a:p>
          <a:p>
            <a:r>
              <a:rPr lang="pl-PL" dirty="0"/>
              <a:t>Zazwyczaj zawierają krótki tekst, który ma przykuć oko. Np.</a:t>
            </a:r>
          </a:p>
          <a:p>
            <a:pPr marL="0" indent="0">
              <a:buNone/>
            </a:pPr>
            <a:r>
              <a:rPr lang="pl-PL" dirty="0"/>
              <a:t>&lt;h1&gt;Relacja z meczu Legia Warszawa – Lech Poznań&lt;/h1&gt;</a:t>
            </a:r>
          </a:p>
        </p:txBody>
      </p:sp>
    </p:spTree>
    <p:extLst>
      <p:ext uri="{BB962C8B-B14F-4D97-AF65-F5344CB8AC3E}">
        <p14:creationId xmlns:p14="http://schemas.microsoft.com/office/powerpoint/2010/main" val="117373823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35374</TotalTime>
  <Words>1410</Words>
  <Application>Microsoft Office PowerPoint</Application>
  <PresentationFormat>Panoramiczny</PresentationFormat>
  <Paragraphs>141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Motyw pakietu Office</vt:lpstr>
      <vt:lpstr>HTML</vt:lpstr>
      <vt:lpstr>Język HTML</vt:lpstr>
      <vt:lpstr>Język HTML - historia</vt:lpstr>
      <vt:lpstr>Podstawowe znaczniki – deklaracja html</vt:lpstr>
      <vt:lpstr>Podstawowe znaczniki - html</vt:lpstr>
      <vt:lpstr>Podstawowe znaczniki - &lt;head&gt;</vt:lpstr>
      <vt:lpstr>Polskie znaki</vt:lpstr>
      <vt:lpstr>Podstawowe znaczniki - &lt;body&gt;</vt:lpstr>
      <vt:lpstr>Nagłówki i akapity - &lt;hx&gt;</vt:lpstr>
      <vt:lpstr>Nagłówki i akapity - &lt;p&gt;</vt:lpstr>
      <vt:lpstr>Nagłówki i paragrafy - &lt;br&gt; i &lt;hr&gt; </vt:lpstr>
      <vt:lpstr>Formatowanie tekstu</vt:lpstr>
      <vt:lpstr>Formatowanie tekstu - &lt;strong&gt; i &lt;b&gt;</vt:lpstr>
      <vt:lpstr>Formatowanie tekstu - &lt;em&gt; i &lt;i&gt;</vt:lpstr>
      <vt:lpstr>Formatowanie tekstu - &lt;s&gt;, &lt;del&gt;, &lt;ins&gt;</vt:lpstr>
      <vt:lpstr>Formatowanie tekstu - &lt;small&gt; i &lt;big&gt;</vt:lpstr>
      <vt:lpstr>Formatowanie tekstu - &lt;mark&gt;</vt:lpstr>
      <vt:lpstr>Listy</vt:lpstr>
      <vt:lpstr>Listy - &lt;ol&gt;</vt:lpstr>
      <vt:lpstr>Listy - &lt;ul&gt;</vt:lpstr>
      <vt:lpstr>Listy - tytuł</vt:lpstr>
      <vt:lpstr>Listy - zagnieżdżanie</vt:lpstr>
      <vt:lpstr>Listy - zagnieżdżanie</vt:lpstr>
      <vt:lpstr>Tabele</vt:lpstr>
      <vt:lpstr>Tabele - obramowanie</vt:lpstr>
      <vt:lpstr>Tabele – łączenie komórek</vt:lpstr>
      <vt:lpstr>Prezentacja programu PowerPoint</vt:lpstr>
      <vt:lpstr>Prezentacja programu PowerPoint</vt:lpstr>
      <vt:lpstr>Hyperlink</vt:lpstr>
      <vt:lpstr>Zdjęcia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kozas15@gmail.com</dc:creator>
  <cp:lastModifiedBy>dell</cp:lastModifiedBy>
  <cp:revision>78</cp:revision>
  <dcterms:created xsi:type="dcterms:W3CDTF">2016-05-03T14:45:57Z</dcterms:created>
  <dcterms:modified xsi:type="dcterms:W3CDTF">2020-03-16T08:28:18Z</dcterms:modified>
</cp:coreProperties>
</file>